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9" r:id="rId4"/>
    <p:sldId id="271" r:id="rId5"/>
    <p:sldId id="270" r:id="rId6"/>
    <p:sldId id="259" r:id="rId7"/>
    <p:sldId id="273" r:id="rId8"/>
    <p:sldId id="264" r:id="rId9"/>
    <p:sldId id="272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639"/>
    <a:srgbClr val="CE0538"/>
    <a:srgbClr val="A49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1"/>
    <p:restoredTop sz="94637"/>
  </p:normalViewPr>
  <p:slideViewPr>
    <p:cSldViewPr snapToGrid="0">
      <p:cViewPr varScale="1">
        <p:scale>
          <a:sx n="68" d="100"/>
          <a:sy n="68" d="100"/>
        </p:scale>
        <p:origin x="240" y="9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294F2-36BB-489D-8F93-2121A85E3FC3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6C25F-3EA5-4880-8F94-F5793CE01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94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C25F-3EA5-4880-8F94-F5793CE0150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268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C25F-3EA5-4880-8F94-F5793CE0150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234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C25F-3EA5-4880-8F94-F5793CE0150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396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C25F-3EA5-4880-8F94-F5793CE0150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976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C25F-3EA5-4880-8F94-F5793CE0150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403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C25F-3EA5-4880-8F94-F5793CE0150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18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D5156-3C47-486E-9FAB-2DF1D5D5F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19899D-3AA6-4CA3-AAFD-97C8B25EE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9B9E14-7F95-49ED-B71D-607DD360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6E08-A11C-4DAE-8E49-2DB7BAB49B60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2AC79A-F730-44DC-B93E-E770935C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04E710-6C6F-4571-893D-7AB3A8EF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30E-7C94-408A-A88F-2017CA4109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70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5D1C4-CFCC-4880-9E71-144182CC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AA341C-F4D2-4955-B28B-85FFE5691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B84F6E-08F4-4F5F-B9E1-AC4AF7308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6E08-A11C-4DAE-8E49-2DB7BAB49B60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6851EB-20A2-432F-8340-DF935905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AC0035-9A63-4AE7-81AA-0139B71E3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30E-7C94-408A-A88F-2017CA4109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11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4038A17-FD51-4CEB-92A5-37AAFCD80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5FFEDBB-D937-425B-887D-189C0D5ED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6B72F5-C9DA-45AB-B07C-39A3F6CF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6E08-A11C-4DAE-8E49-2DB7BAB49B60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F56A32-390A-4D5E-BA3A-190FCA07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63C136-5BA1-49C7-8567-448E65B4D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30E-7C94-408A-A88F-2017CA4109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89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71442-4E35-4AEF-B5D9-0F60D221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3FD61C-8BA0-454B-84F5-664CA8083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59DB86-B9D7-4968-B58C-3564E6793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6E08-A11C-4DAE-8E49-2DB7BAB49B60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4CD4FC-E111-4952-A604-F33AE1AD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7507A5-0D78-4115-879A-C3D00EC6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30E-7C94-408A-A88F-2017CA4109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84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85EA6-7964-480A-A8D6-7FEC5B553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AB56573-39A6-405B-BF58-F9C76F90A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887FCD-3F77-4EE1-860C-A3818A09D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6E08-A11C-4DAE-8E49-2DB7BAB49B60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01E3FC-3CA1-45C7-B76D-038D3F9F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BC98AA-C7DA-49EF-B0E2-CDC914D30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30E-7C94-408A-A88F-2017CA4109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01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9FDD4A-B482-4079-8936-F4ECC6D81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DBD44C-7195-40B1-9F25-5E4D8A001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F5B5223-8496-4C53-BE05-6039768DF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9EA8D0-3E03-4640-87AD-897C9CDFD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6E08-A11C-4DAE-8E49-2DB7BAB49B60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2C1D7D-3113-4418-B384-D30BD88B4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B688180-7B39-4588-863E-D6699B77C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30E-7C94-408A-A88F-2017CA4109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18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42FEE-4937-45AB-9304-2ADB3286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08F936D-3F0B-47D2-ADFD-0FE830634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C3964D2-83EE-474E-A071-FAC46AEDB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6033F67-8EF6-4BA9-8F6E-3BB0B9258A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8A6B684-B8F0-48AE-9F40-F4079B47E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075D90B-8534-4020-98B6-24A46BBF2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6E08-A11C-4DAE-8E49-2DB7BAB49B60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8B62F74-2A86-4060-B70A-7A666A220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9F113EE-78D6-4704-B098-243E934C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30E-7C94-408A-A88F-2017CA4109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49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3D861-9074-4A8C-A078-57A24502D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26426EC-92ED-425F-8D43-AB19374F5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6E08-A11C-4DAE-8E49-2DB7BAB49B60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CC9F290-9BE4-4475-80AA-3C85F6DC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93A993-93AC-41D2-9B12-3E13589D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30E-7C94-408A-A88F-2017CA4109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45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B9563FD-A832-44EB-AC7B-6C007369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6E08-A11C-4DAE-8E49-2DB7BAB49B60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074DFCC-BD16-477D-A510-3CC45D91B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E504BA-CB3F-43BD-A631-046847A0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30E-7C94-408A-A88F-2017CA4109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52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49A5F-E7BB-4BDF-A99F-4372937D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F41165-8982-4062-9495-25035E72A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C7E3EF3-9BD5-4377-8F64-D35F5C4DF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2823DE-8AE6-4703-B82A-B2AC019D0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6E08-A11C-4DAE-8E49-2DB7BAB49B60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5D0852-9440-4C0E-8278-883FA72B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E312C8-EE06-4F02-A109-521835DAF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30E-7C94-408A-A88F-2017CA4109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33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84C4D0-11F2-44B8-912C-72FA60A4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9F09259-108F-4996-8CA1-A998CD7464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BB3B44-A85B-4786-8A94-3E60E4FE4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567686-F589-4FA1-80BE-B31F1A1F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6E08-A11C-4DAE-8E49-2DB7BAB49B60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302A15-73A6-410C-9089-725DE4D5D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28540D-3460-4B26-A68E-4C969099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230E-7C94-408A-A88F-2017CA4109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31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CD909E-5E68-42FD-961A-DC4C3F18E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B42C8EE-9297-4A51-A867-8E56D90F3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93F066-2AFB-4B90-A146-58BD83543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06E08-A11C-4DAE-8E49-2DB7BAB49B60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B4AB81-5BF4-4254-9832-93F5E15F7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47BA5E-DEFD-4F46-B919-C4466F1FC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B230E-7C94-408A-A88F-2017CA4109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01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image" Target="../media/image2.svg"/><Relationship Id="rId10" Type="http://schemas.openxmlformats.org/officeDocument/2006/relationships/hyperlink" Target="https://www.google.com/url?sa=i&amp;rct=j&amp;q=&amp;esrc=s&amp;source=images&amp;cd=&amp;cad=rja&amp;uact=8&amp;ved=2ahUKEwjAyPCly-_bAhVOzKQKHT9iBL4QjRx6BAgBEAU&amp;url=http://www.ekoternit.cz/&amp;psig=AOvVaw1j9Hq-SwvPWkE6dUpaJW0s&amp;ust=1530042645655084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>
            <a:extLst>
              <a:ext uri="{FF2B5EF4-FFF2-40B4-BE49-F238E27FC236}">
                <a16:creationId xmlns:a16="http://schemas.microsoft.com/office/drawing/2014/main" id="{8175F8CD-B0D1-44A2-BF3E-F9680DBCE030}"/>
              </a:ext>
            </a:extLst>
          </p:cNvPr>
          <p:cNvGrpSpPr/>
          <p:nvPr/>
        </p:nvGrpSpPr>
        <p:grpSpPr>
          <a:xfrm>
            <a:off x="1006256" y="3114611"/>
            <a:ext cx="3564019" cy="2665042"/>
            <a:chOff x="2781944" y="3556448"/>
            <a:chExt cx="2838450" cy="2122488"/>
          </a:xfrm>
        </p:grpSpPr>
        <p:pic>
          <p:nvPicPr>
            <p:cNvPr id="11" name="Grafický objekt 10">
              <a:extLst>
                <a:ext uri="{FF2B5EF4-FFF2-40B4-BE49-F238E27FC236}">
                  <a16:creationId xmlns:a16="http://schemas.microsoft.com/office/drawing/2014/main" id="{F2977D06-8E33-4EC1-BF24-DD26F0B3A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81944" y="3556448"/>
              <a:ext cx="2838450" cy="371475"/>
            </a:xfrm>
            <a:prstGeom prst="rect">
              <a:avLst/>
            </a:prstGeom>
          </p:spPr>
        </p:pic>
        <p:pic>
          <p:nvPicPr>
            <p:cNvPr id="12" name="Grafický objekt 11">
              <a:extLst>
                <a:ext uri="{FF2B5EF4-FFF2-40B4-BE49-F238E27FC236}">
                  <a16:creationId xmlns:a16="http://schemas.microsoft.com/office/drawing/2014/main" id="{74ACA14C-EA5C-4789-B069-EE0D06161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78358" y="4745479"/>
              <a:ext cx="1990725" cy="245552"/>
            </a:xfrm>
            <a:prstGeom prst="rect">
              <a:avLst/>
            </a:prstGeom>
          </p:spPr>
        </p:pic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CA38993C-3102-4581-8196-0BE676467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54543" y="5336036"/>
              <a:ext cx="1990725" cy="342900"/>
            </a:xfrm>
            <a:prstGeom prst="rect">
              <a:avLst/>
            </a:prstGeom>
          </p:spPr>
        </p:pic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4E8F9FCB-652B-406B-9DA8-0857B3F15D92}"/>
              </a:ext>
            </a:extLst>
          </p:cNvPr>
          <p:cNvGrpSpPr/>
          <p:nvPr/>
        </p:nvGrpSpPr>
        <p:grpSpPr>
          <a:xfrm>
            <a:off x="4876595" y="-154640"/>
            <a:ext cx="9349942" cy="5254578"/>
            <a:chOff x="4876595" y="-154640"/>
            <a:chExt cx="9349942" cy="5254578"/>
          </a:xfrm>
          <a:blipFill dpi="0" rotWithShape="1">
            <a:blip r:embed="rId8"/>
            <a:srcRect/>
            <a:tile tx="-1593850" ty="1924050" sx="80000" sy="80000" flip="none" algn="tl"/>
          </a:blipFill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3DC5F7EC-63D3-46B7-9849-07E97660CB9D}"/>
                </a:ext>
              </a:extLst>
            </p:cNvPr>
            <p:cNvSpPr/>
            <p:nvPr/>
          </p:nvSpPr>
          <p:spPr>
            <a:xfrm rot="2700000">
              <a:off x="8478309" y="-1454135"/>
              <a:ext cx="2700867" cy="82528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E824E504-51AD-4AE5-B942-DFF88BB13D4E}"/>
                </a:ext>
              </a:extLst>
            </p:cNvPr>
            <p:cNvSpPr/>
            <p:nvPr/>
          </p:nvSpPr>
          <p:spPr>
            <a:xfrm rot="2700000">
              <a:off x="6752855" y="-2030900"/>
              <a:ext cx="2187572" cy="59400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A1E82E86-CAF8-4223-917E-915870BB9B88}"/>
                </a:ext>
              </a:extLst>
            </p:cNvPr>
            <p:cNvSpPr/>
            <p:nvPr/>
          </p:nvSpPr>
          <p:spPr>
            <a:xfrm rot="2700000">
              <a:off x="10676495" y="1549895"/>
              <a:ext cx="1504394" cy="55956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E8D073A7-4C7F-9B95-A54C-E62C8A805978}"/>
              </a:ext>
            </a:extLst>
          </p:cNvPr>
          <p:cNvSpPr txBox="1"/>
          <p:nvPr/>
        </p:nvSpPr>
        <p:spPr>
          <a:xfrm>
            <a:off x="258250" y="231260"/>
            <a:ext cx="4991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UEFA Supercup" panose="02000503000000020003" pitchFamily="50" charset="0"/>
              </a:rPr>
              <a:t>PCR materiály ve stavebnictví</a:t>
            </a:r>
          </a:p>
        </p:txBody>
      </p:sp>
    </p:spTree>
    <p:extLst>
      <p:ext uri="{BB962C8B-B14F-4D97-AF65-F5344CB8AC3E}">
        <p14:creationId xmlns:p14="http://schemas.microsoft.com/office/powerpoint/2010/main" val="194348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8F425D2-BA15-405A-9C91-68A8F3B0B9C2}"/>
              </a:ext>
            </a:extLst>
          </p:cNvPr>
          <p:cNvSpPr txBox="1"/>
          <p:nvPr/>
        </p:nvSpPr>
        <p:spPr>
          <a:xfrm>
            <a:off x="685800" y="655320"/>
            <a:ext cx="11085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UEFA Supercup" panose="02000503000000020003" pitchFamily="50" charset="0"/>
              </a:rPr>
              <a:t>Jak jsme se k odpadům dostali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E0E2C80-A2F7-4CFB-B52D-F81111967405}"/>
              </a:ext>
            </a:extLst>
          </p:cNvPr>
          <p:cNvSpPr/>
          <p:nvPr/>
        </p:nvSpPr>
        <p:spPr>
          <a:xfrm>
            <a:off x="0" y="1535017"/>
            <a:ext cx="12192000" cy="5497309"/>
          </a:xfrm>
          <a:prstGeom prst="rect">
            <a:avLst/>
          </a:prstGeom>
          <a:solidFill>
            <a:srgbClr val="CE0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0ACAFAC-802B-4319-B234-DD06B977C39E}"/>
              </a:ext>
            </a:extLst>
          </p:cNvPr>
          <p:cNvSpPr txBox="1"/>
          <p:nvPr/>
        </p:nvSpPr>
        <p:spPr>
          <a:xfrm>
            <a:off x="51730" y="1700675"/>
            <a:ext cx="56235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1990 -&gt; Firma založena, ale náplní bylo otryskávání a nátěry velkých ocelových konstrukcí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2000 -&gt; Tuto činnost </a:t>
            </a:r>
            <a:r>
              <a:rPr lang="cs-CZ" b="1" dirty="0">
                <a:solidFill>
                  <a:schemeClr val="bg1"/>
                </a:solidFill>
                <a:latin typeface="UEFA Supercup" panose="02000503000000020003" pitchFamily="50" charset="0"/>
              </a:rPr>
              <a:t>nahradila</a:t>
            </a: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 recyklace odpadu z </a:t>
            </a:r>
            <a:r>
              <a:rPr lang="cs-CZ" sz="1600" b="1" dirty="0" err="1">
                <a:solidFill>
                  <a:schemeClr val="bg1"/>
                </a:solidFill>
                <a:latin typeface="UEFA Supercup" panose="02000503000000020003" pitchFamily="50" charset="0"/>
              </a:rPr>
              <a:t>elektrotepláren</a:t>
            </a: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 v podobě teplárenské strusky, která se používá právě při otryskávání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2005 -&gt; Rozšíření výroby o speciální stavební směsi právě na bázi teplárenské strusky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2012-&gt; Doplnění činnosti o </a:t>
            </a:r>
            <a:r>
              <a:rPr lang="cs-CZ" sz="1600" b="1" dirty="0" err="1">
                <a:solidFill>
                  <a:schemeClr val="bg1"/>
                </a:solidFill>
                <a:latin typeface="UEFA Supercup" panose="02000503000000020003" pitchFamily="50" charset="0"/>
              </a:rPr>
              <a:t>vstřikolisování</a:t>
            </a: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 PVC dlaždic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2015-&gt; Začátek využívání odpadních PVC materiálů v dlaždicích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2017-&gt; Akviziční rozšíření výroby střešní dílce </a:t>
            </a:r>
            <a:r>
              <a:rPr lang="cs-CZ" sz="1600" b="1" dirty="0" err="1">
                <a:solidFill>
                  <a:schemeClr val="bg1"/>
                </a:solidFill>
                <a:latin typeface="UEFA Supercup" panose="02000503000000020003" pitchFamily="50" charset="0"/>
              </a:rPr>
              <a:t>Ekoternit</a:t>
            </a:r>
            <a:endParaRPr lang="cs-CZ" sz="1600" b="1" dirty="0">
              <a:solidFill>
                <a:schemeClr val="bg1"/>
              </a:solidFill>
              <a:latin typeface="UEFA Supercup" panose="02000503000000020003" pitchFamily="50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2024-&gt; Nyní tedy zpracováváme cca 10 000 tun odpadních strusek a 3500 tun odpadních plastů </a:t>
            </a:r>
          </a:p>
          <a:p>
            <a:pPr>
              <a:spcAft>
                <a:spcPts val="1200"/>
              </a:spcAft>
            </a:pPr>
            <a:endParaRPr lang="cs-CZ" sz="1600" b="1" dirty="0">
              <a:solidFill>
                <a:schemeClr val="bg1"/>
              </a:solidFill>
              <a:latin typeface="UEFA Supercup" panose="02000503000000020003" pitchFamily="50" charset="0"/>
            </a:endParaRPr>
          </a:p>
        </p:txBody>
      </p:sp>
      <p:pic>
        <p:nvPicPr>
          <p:cNvPr id="1026" name="Picture 2" descr="Tryskání, pískování a sweeping kovů | MetalProtection.cz">
            <a:extLst>
              <a:ext uri="{FF2B5EF4-FFF2-40B4-BE49-F238E27FC236}">
                <a16:creationId xmlns:a16="http://schemas.microsoft.com/office/drawing/2014/main" id="{51156604-C635-2208-A5DB-CBDA3FBDF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4673C2AB-6A96-3B1D-B4FC-D0C71B3CA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6460" y="122301"/>
            <a:ext cx="1919319" cy="251186"/>
          </a:xfrm>
          <a:prstGeom prst="rect">
            <a:avLst/>
          </a:prstGeom>
        </p:spPr>
      </p:pic>
      <p:pic>
        <p:nvPicPr>
          <p:cNvPr id="3" name="Obrázek 2" descr="Obsah obrázku exteriér, nákladní auto, obloha, země&#10;&#10;Popis vygenerován s velmi vysokou mírou spolehlivosti">
            <a:extLst>
              <a:ext uri="{FF2B5EF4-FFF2-40B4-BE49-F238E27FC236}">
                <a16:creationId xmlns:a16="http://schemas.microsoft.com/office/drawing/2014/main" id="{A2FBDF3B-208F-CCCE-200A-9A16DE2C18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545" y="1969058"/>
            <a:ext cx="5030888" cy="3353925"/>
          </a:xfrm>
          <a:prstGeom prst="rect">
            <a:avLst/>
          </a:prstGeom>
        </p:spPr>
      </p:pic>
      <p:pic>
        <p:nvPicPr>
          <p:cNvPr id="4" name="Obrázek 3" descr="Obsah obrázku obloha, země, exteriér, budova&#10;&#10;Popis vygenerován s velmi vysokou mírou spolehlivosti">
            <a:extLst>
              <a:ext uri="{FF2B5EF4-FFF2-40B4-BE49-F238E27FC236}">
                <a16:creationId xmlns:a16="http://schemas.microsoft.com/office/drawing/2014/main" id="{D048A353-46EF-FA3A-E6A7-C85496589FB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499" y="2836518"/>
            <a:ext cx="5322217" cy="2593093"/>
          </a:xfrm>
          <a:prstGeom prst="rect">
            <a:avLst/>
          </a:prstGeom>
        </p:spPr>
      </p:pic>
      <p:pic>
        <p:nvPicPr>
          <p:cNvPr id="6" name="Obrázek 5" descr="Obsah obrázku interiér, budova, patro, zavazadlo&#10;&#10;Popis vygenerován s velmi vysokou mírou spolehlivosti">
            <a:extLst>
              <a:ext uri="{FF2B5EF4-FFF2-40B4-BE49-F238E27FC236}">
                <a16:creationId xmlns:a16="http://schemas.microsoft.com/office/drawing/2014/main" id="{B098B297-E920-36A7-7FBD-9AE9789B943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091" y="3053132"/>
            <a:ext cx="3275332" cy="2376479"/>
          </a:xfrm>
          <a:prstGeom prst="rect">
            <a:avLst/>
          </a:prstGeom>
        </p:spPr>
      </p:pic>
      <p:pic>
        <p:nvPicPr>
          <p:cNvPr id="7" name="Obrázek 6" descr="Obsah obrázku interiér&#10;&#10;Popis vygenerován s vysokou mírou spolehlivosti">
            <a:extLst>
              <a:ext uri="{FF2B5EF4-FFF2-40B4-BE49-F238E27FC236}">
                <a16:creationId xmlns:a16="http://schemas.microsoft.com/office/drawing/2014/main" id="{D4DA327E-B6BD-2CE8-7508-6773E7C11A2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28" t="33975" b="16401"/>
          <a:stretch/>
        </p:blipFill>
        <p:spPr>
          <a:xfrm>
            <a:off x="6612751" y="3232847"/>
            <a:ext cx="3623955" cy="2368575"/>
          </a:xfrm>
          <a:prstGeom prst="rect">
            <a:avLst/>
          </a:prstGeom>
        </p:spPr>
      </p:pic>
      <p:pic>
        <p:nvPicPr>
          <p:cNvPr id="9" name="Picture 4" descr="Výsledek obrázku pro krytina ekoternit">
            <a:hlinkClick r:id="rId10"/>
            <a:extLst>
              <a:ext uri="{FF2B5EF4-FFF2-40B4-BE49-F238E27FC236}">
                <a16:creationId xmlns:a16="http://schemas.microsoft.com/office/drawing/2014/main" id="{9CF5D54A-2E8A-A13D-B90E-E6557A243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83" y="3554676"/>
            <a:ext cx="5462397" cy="220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127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8F425D2-BA15-405A-9C91-68A8F3B0B9C2}"/>
              </a:ext>
            </a:extLst>
          </p:cNvPr>
          <p:cNvSpPr txBox="1"/>
          <p:nvPr/>
        </p:nvSpPr>
        <p:spPr>
          <a:xfrm>
            <a:off x="685800" y="655320"/>
            <a:ext cx="11085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UEFA Supercup" panose="02000503000000020003" pitchFamily="50" charset="0"/>
              </a:rPr>
              <a:t>Co z odpadů nyní děláme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E0E2C80-A2F7-4CFB-B52D-F81111967405}"/>
              </a:ext>
            </a:extLst>
          </p:cNvPr>
          <p:cNvSpPr/>
          <p:nvPr/>
        </p:nvSpPr>
        <p:spPr>
          <a:xfrm>
            <a:off x="0" y="1535017"/>
            <a:ext cx="12192000" cy="5497309"/>
          </a:xfrm>
          <a:prstGeom prst="rect">
            <a:avLst/>
          </a:prstGeom>
          <a:solidFill>
            <a:srgbClr val="CE0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0ACAFAC-802B-4319-B234-DD06B977C39E}"/>
              </a:ext>
            </a:extLst>
          </p:cNvPr>
          <p:cNvSpPr txBox="1"/>
          <p:nvPr/>
        </p:nvSpPr>
        <p:spPr>
          <a:xfrm>
            <a:off x="51730" y="1700675"/>
            <a:ext cx="56235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b="1" dirty="0" err="1">
                <a:solidFill>
                  <a:schemeClr val="bg1"/>
                </a:solidFill>
                <a:latin typeface="UEFA Supercup" panose="02000503000000020003" pitchFamily="50" charset="0"/>
              </a:rPr>
              <a:t>Abrazivo</a:t>
            </a: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 na tryskání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Cementové směsi pro průmyslové podlahy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PVC Dlaždice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PVC střešní šablony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PP střešní šablony</a:t>
            </a:r>
          </a:p>
          <a:p>
            <a:pPr>
              <a:spcAft>
                <a:spcPts val="1200"/>
              </a:spcAft>
            </a:pPr>
            <a:endParaRPr lang="cs-CZ" sz="1600" b="1" dirty="0">
              <a:solidFill>
                <a:schemeClr val="bg1"/>
              </a:solidFill>
              <a:latin typeface="UEFA Supercup" panose="02000503000000020003" pitchFamily="50" charset="0"/>
            </a:endParaRPr>
          </a:p>
        </p:txBody>
      </p:sp>
      <p:pic>
        <p:nvPicPr>
          <p:cNvPr id="1026" name="Picture 2" descr="Tryskání, pískování a sweeping kovů | MetalProtection.cz">
            <a:extLst>
              <a:ext uri="{FF2B5EF4-FFF2-40B4-BE49-F238E27FC236}">
                <a16:creationId xmlns:a16="http://schemas.microsoft.com/office/drawing/2014/main" id="{51156604-C635-2208-A5DB-CBDA3FBDF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FCB82AAB-BC3C-E952-954F-50863A849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6460" y="122301"/>
            <a:ext cx="1919319" cy="25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32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8F425D2-BA15-405A-9C91-68A8F3B0B9C2}"/>
              </a:ext>
            </a:extLst>
          </p:cNvPr>
          <p:cNvSpPr txBox="1"/>
          <p:nvPr/>
        </p:nvSpPr>
        <p:spPr>
          <a:xfrm>
            <a:off x="685800" y="655320"/>
            <a:ext cx="11085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UEFA Supercup" panose="02000503000000020003" pitchFamily="50" charset="0"/>
              </a:rPr>
              <a:t>V čem je těžké z vyrábět z odpadů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E0E2C80-A2F7-4CFB-B52D-F81111967405}"/>
              </a:ext>
            </a:extLst>
          </p:cNvPr>
          <p:cNvSpPr/>
          <p:nvPr/>
        </p:nvSpPr>
        <p:spPr>
          <a:xfrm>
            <a:off x="0" y="1535017"/>
            <a:ext cx="12192000" cy="5497309"/>
          </a:xfrm>
          <a:prstGeom prst="rect">
            <a:avLst/>
          </a:prstGeom>
          <a:solidFill>
            <a:srgbClr val="CE0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0ACAFAC-802B-4319-B234-DD06B977C39E}"/>
              </a:ext>
            </a:extLst>
          </p:cNvPr>
          <p:cNvSpPr txBox="1"/>
          <p:nvPr/>
        </p:nvSpPr>
        <p:spPr>
          <a:xfrm>
            <a:off x="51730" y="1615458"/>
            <a:ext cx="1201404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chemeClr val="bg1"/>
                </a:solidFill>
                <a:latin typeface="UEFA Supercup" panose="02000503000000020003" pitchFamily="50" charset="0"/>
              </a:rPr>
              <a:t>Dodavatelé – jsou poměrně roztříštění a jsou menší tj. méně systemizovaní ve svých procesech (nutné osobní vazby)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chemeClr val="bg1"/>
                </a:solidFill>
                <a:latin typeface="UEFA Supercup" panose="02000503000000020003" pitchFamily="50" charset="0"/>
              </a:rPr>
              <a:t>Nákup – fakticky neexistuje standardizace a každá dodávka je více či méně originál  (nutné fyzické kontroly ideálně PŘED nakládkou)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chemeClr val="bg1"/>
                </a:solidFill>
                <a:latin typeface="UEFA Supercup" panose="02000503000000020003" pitchFamily="50" charset="0"/>
              </a:rPr>
              <a:t>Výroba – musí být benevolentnější technologické i kvalitativní postupy. Musí se počítat s nečekanými problémy (nové nečistoty, výrobní problémy)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chemeClr val="bg1"/>
                </a:solidFill>
                <a:latin typeface="UEFA Supercup" panose="02000503000000020003" pitchFamily="50" charset="0"/>
              </a:rPr>
              <a:t>Pracovníci - jsou potřeba jiné schopnosti lidí zejm. psychická odolnost, protože se často nedaří; nebo se „jen“ něco mění  poměrně často. A nejen u </a:t>
            </a:r>
            <a:r>
              <a:rPr lang="cs-CZ" sz="2200" b="1" dirty="0" err="1">
                <a:solidFill>
                  <a:schemeClr val="bg1"/>
                </a:solidFill>
                <a:latin typeface="UEFA Supercup" panose="02000503000000020003" pitchFamily="50" charset="0"/>
              </a:rPr>
              <a:t>výrobáků</a:t>
            </a:r>
            <a:r>
              <a:rPr lang="cs-CZ" sz="2200" b="1" dirty="0">
                <a:solidFill>
                  <a:schemeClr val="bg1"/>
                </a:solidFill>
                <a:latin typeface="UEFA Supercup" panose="02000503000000020003" pitchFamily="50" charset="0"/>
              </a:rPr>
              <a:t>, ale musí to zkousnout i obchod, MKT a další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chemeClr val="bg1"/>
                </a:solidFill>
                <a:latin typeface="UEFA Supercup" panose="02000503000000020003" pitchFamily="50" charset="0"/>
              </a:rPr>
              <a:t>Klienti – je potřeba klientům vysvětlit eko přínos, ale ještě lépe funguje nízká cena; někdy nechápou, že ne všechny kvalitativní kritéria lze u produktů z odpadu dodržet (vzhled, zápach)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chemeClr val="bg1"/>
                </a:solidFill>
                <a:latin typeface="UEFA Supercup" panose="02000503000000020003" pitchFamily="50" charset="0"/>
              </a:rPr>
              <a:t>Legislativa – REACH apod. nerespektují, že jsme již něco se špatnými látkami vytvořili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sz="2200" b="1" dirty="0">
              <a:solidFill>
                <a:schemeClr val="bg1"/>
              </a:solidFill>
              <a:latin typeface="UEFA Supercup" panose="02000503000000020003" pitchFamily="50" charset="0"/>
            </a:endParaRP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FCB82AAB-BC3C-E952-954F-50863A849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6460" y="122301"/>
            <a:ext cx="1919319" cy="25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58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8F425D2-BA15-405A-9C91-68A8F3B0B9C2}"/>
              </a:ext>
            </a:extLst>
          </p:cNvPr>
          <p:cNvSpPr txBox="1"/>
          <p:nvPr/>
        </p:nvSpPr>
        <p:spPr>
          <a:xfrm>
            <a:off x="685800" y="655320"/>
            <a:ext cx="11085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UEFA Supercup" panose="02000503000000020003" pitchFamily="50" charset="0"/>
              </a:rPr>
              <a:t>Proč z odpadů vyrábíme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E0E2C80-A2F7-4CFB-B52D-F81111967405}"/>
              </a:ext>
            </a:extLst>
          </p:cNvPr>
          <p:cNvSpPr/>
          <p:nvPr/>
        </p:nvSpPr>
        <p:spPr>
          <a:xfrm>
            <a:off x="0" y="1535017"/>
            <a:ext cx="12192000" cy="5497309"/>
          </a:xfrm>
          <a:prstGeom prst="rect">
            <a:avLst/>
          </a:prstGeom>
          <a:solidFill>
            <a:srgbClr val="CE0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0ACAFAC-802B-4319-B234-DD06B977C39E}"/>
              </a:ext>
            </a:extLst>
          </p:cNvPr>
          <p:cNvSpPr txBox="1"/>
          <p:nvPr/>
        </p:nvSpPr>
        <p:spPr>
          <a:xfrm>
            <a:off x="51729" y="1700674"/>
            <a:ext cx="1201404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3600" b="1" dirty="0">
                <a:solidFill>
                  <a:schemeClr val="bg1"/>
                </a:solidFill>
                <a:latin typeface="UEFA Supercup" panose="02000503000000020003" pitchFamily="50" charset="0"/>
              </a:rPr>
              <a:t>Ekonomika – je to poměrně levný zdroj a tedy konkurenční výhoda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3600" b="1" dirty="0">
                <a:solidFill>
                  <a:schemeClr val="bg1"/>
                </a:solidFill>
                <a:latin typeface="UEFA Supercup" panose="02000503000000020003" pitchFamily="50" charset="0"/>
              </a:rPr>
              <a:t>Surovinová soběstačnost – odpady jsou fakticky primární zdroj, který není od globálních mono/oligopolů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3600" b="1" dirty="0">
                <a:solidFill>
                  <a:schemeClr val="bg1"/>
                </a:solidFill>
                <a:latin typeface="UEFA Supercup" panose="02000503000000020003" pitchFamily="50" charset="0"/>
              </a:rPr>
              <a:t>Ekologie (alibistická) – 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3600" b="1" dirty="0">
                <a:solidFill>
                  <a:schemeClr val="bg1"/>
                </a:solidFill>
                <a:latin typeface="UEFA Supercup" panose="02000503000000020003" pitchFamily="50" charset="0"/>
              </a:rPr>
              <a:t>využíváme odpady, které nikdy neměly vzniknout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3600" b="1" dirty="0">
                <a:solidFill>
                  <a:schemeClr val="bg1"/>
                </a:solidFill>
                <a:latin typeface="UEFA Supercup" panose="02000503000000020003" pitchFamily="50" charset="0"/>
              </a:rPr>
              <a:t>poskytujeme alibi konzumu, že recyklace vše vyřeší, a tím udržujeme status quo</a:t>
            </a: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FCB82AAB-BC3C-E952-954F-50863A849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6460" y="122301"/>
            <a:ext cx="1919319" cy="25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83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C5FC47BD-69AA-4ACE-AF62-87ABE5E004B7}"/>
              </a:ext>
            </a:extLst>
          </p:cNvPr>
          <p:cNvSpPr txBox="1"/>
          <p:nvPr/>
        </p:nvSpPr>
        <p:spPr>
          <a:xfrm>
            <a:off x="6850380" y="3587115"/>
            <a:ext cx="4762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UEFA Supercup" panose="02000503000000020003" pitchFamily="50" charset="0"/>
              </a:rPr>
              <a:t>Abrazivní tryskací materiál</a:t>
            </a:r>
          </a:p>
          <a:p>
            <a:endParaRPr lang="cs-CZ" dirty="0">
              <a:solidFill>
                <a:schemeClr val="bg1"/>
              </a:solidFill>
              <a:latin typeface="UEFA Supercup" panose="02000503000000020003" pitchFamily="50" charset="0"/>
            </a:endParaRPr>
          </a:p>
          <a:p>
            <a:r>
              <a:rPr lang="cs-CZ" dirty="0">
                <a:solidFill>
                  <a:schemeClr val="bg1"/>
                </a:solidFill>
                <a:latin typeface="UEFA Supercup" panose="02000503000000020003" pitchFamily="50" charset="0"/>
              </a:rPr>
              <a:t>Podlahové systémy na cementové bázi</a:t>
            </a:r>
          </a:p>
          <a:p>
            <a:endParaRPr lang="cs-CZ" dirty="0">
              <a:solidFill>
                <a:schemeClr val="bg1"/>
              </a:solidFill>
              <a:latin typeface="UEFA Supercup" panose="02000503000000020003" pitchFamily="50" charset="0"/>
            </a:endParaRPr>
          </a:p>
          <a:p>
            <a:r>
              <a:rPr lang="cs-CZ" dirty="0">
                <a:solidFill>
                  <a:schemeClr val="bg1"/>
                </a:solidFill>
                <a:latin typeface="UEFA Supercup" panose="02000503000000020003" pitchFamily="50" charset="0"/>
              </a:rPr>
              <a:t>PVC dlažba</a:t>
            </a:r>
          </a:p>
          <a:p>
            <a:endParaRPr lang="cs-CZ" dirty="0">
              <a:solidFill>
                <a:schemeClr val="bg1"/>
              </a:solidFill>
              <a:latin typeface="UEFA Supercup" panose="02000503000000020003" pitchFamily="50" charset="0"/>
            </a:endParaRPr>
          </a:p>
          <a:p>
            <a:r>
              <a:rPr lang="cs-CZ" dirty="0">
                <a:solidFill>
                  <a:schemeClr val="bg1"/>
                </a:solidFill>
                <a:latin typeface="UEFA Supercup" panose="02000503000000020003" pitchFamily="50" charset="0"/>
              </a:rPr>
              <a:t>Střešní krytina </a:t>
            </a:r>
          </a:p>
          <a:p>
            <a:endParaRPr lang="cs-CZ" dirty="0"/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53B9B902-3DA7-4A77-9AE2-FF9DFB5826FD}"/>
              </a:ext>
            </a:extLst>
          </p:cNvPr>
          <p:cNvGrpSpPr/>
          <p:nvPr/>
        </p:nvGrpSpPr>
        <p:grpSpPr>
          <a:xfrm>
            <a:off x="0" y="-1988821"/>
            <a:ext cx="12197476" cy="8846821"/>
            <a:chOff x="-1" y="-1219200"/>
            <a:chExt cx="12197476" cy="8846821"/>
          </a:xfrm>
        </p:grpSpPr>
        <p:pic>
          <p:nvPicPr>
            <p:cNvPr id="11" name="Grafický objekt 10">
              <a:extLst>
                <a:ext uri="{FF2B5EF4-FFF2-40B4-BE49-F238E27FC236}">
                  <a16:creationId xmlns:a16="http://schemas.microsoft.com/office/drawing/2014/main" id="{15DDF349-2A8F-4D68-8098-EF9055C4E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-1219200"/>
              <a:ext cx="12197476" cy="8846821"/>
            </a:xfrm>
            <a:prstGeom prst="rect">
              <a:avLst/>
            </a:prstGeom>
          </p:spPr>
        </p:pic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223EC8B9-690B-4304-B387-DBD7A4606C02}"/>
                </a:ext>
              </a:extLst>
            </p:cNvPr>
            <p:cNvSpPr txBox="1"/>
            <p:nvPr/>
          </p:nvSpPr>
          <p:spPr>
            <a:xfrm>
              <a:off x="624840" y="4833579"/>
              <a:ext cx="24536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>
                  <a:solidFill>
                    <a:srgbClr val="CE0538"/>
                  </a:solidFill>
                  <a:latin typeface="UEFA Supercup" panose="02000503000000020003" pitchFamily="50" charset="0"/>
                </a:rPr>
                <a:t>Kde všude recykláty berou: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5546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decel="4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8F425D2-BA15-405A-9C91-68A8F3B0B9C2}"/>
              </a:ext>
            </a:extLst>
          </p:cNvPr>
          <p:cNvSpPr txBox="1"/>
          <p:nvPr/>
        </p:nvSpPr>
        <p:spPr>
          <a:xfrm>
            <a:off x="685800" y="655320"/>
            <a:ext cx="11085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UEFA Supercup" panose="02000503000000020003" pitchFamily="50" charset="0"/>
              </a:rPr>
              <a:t>Co vyrábět a kam dodávat nyní a v budoucnu?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E0E2C80-A2F7-4CFB-B52D-F81111967405}"/>
              </a:ext>
            </a:extLst>
          </p:cNvPr>
          <p:cNvSpPr/>
          <p:nvPr/>
        </p:nvSpPr>
        <p:spPr>
          <a:xfrm>
            <a:off x="0" y="1535017"/>
            <a:ext cx="12192000" cy="5497309"/>
          </a:xfrm>
          <a:prstGeom prst="rect">
            <a:avLst/>
          </a:prstGeom>
          <a:solidFill>
            <a:srgbClr val="CE0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0ACAFAC-802B-4319-B234-DD06B977C39E}"/>
              </a:ext>
            </a:extLst>
          </p:cNvPr>
          <p:cNvSpPr txBox="1"/>
          <p:nvPr/>
        </p:nvSpPr>
        <p:spPr>
          <a:xfrm>
            <a:off x="51730" y="1700675"/>
            <a:ext cx="5623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b="1" dirty="0" err="1">
                <a:solidFill>
                  <a:schemeClr val="bg1"/>
                </a:solidFill>
                <a:latin typeface="UEFA Supercup" panose="02000503000000020003" pitchFamily="50" charset="0"/>
              </a:rPr>
              <a:t>Craddle</a:t>
            </a: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 to </a:t>
            </a:r>
            <a:r>
              <a:rPr lang="cs-CZ" sz="1600" b="1" dirty="0" err="1">
                <a:solidFill>
                  <a:schemeClr val="bg1"/>
                </a:solidFill>
                <a:latin typeface="UEFA Supercup" panose="02000503000000020003" pitchFamily="50" charset="0"/>
              </a:rPr>
              <a:t>craddle</a:t>
            </a: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 – používat odpad pro výrobu stejného výrobku PET láhev -&gt; PET láhev, sklenice-&gt;sklenice, nárazník-&gt;nárazník; mělo by mít primární podporu a nemělo by být možné, aby recyklát  byl dražší než </a:t>
            </a:r>
            <a:r>
              <a:rPr lang="cs-CZ" sz="1600" b="1" dirty="0" err="1">
                <a:solidFill>
                  <a:schemeClr val="bg1"/>
                </a:solidFill>
                <a:latin typeface="UEFA Supercup" panose="02000503000000020003" pitchFamily="50" charset="0"/>
              </a:rPr>
              <a:t>primár</a:t>
            </a: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b="1" dirty="0" err="1">
                <a:solidFill>
                  <a:schemeClr val="bg1"/>
                </a:solidFill>
                <a:latin typeface="UEFA Supercup" panose="02000503000000020003" pitchFamily="50" charset="0"/>
              </a:rPr>
              <a:t>Downcycling</a:t>
            </a: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 – když nejde první možnost, tak alespoň neskládkovat a nespálit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sz="1600" b="1" dirty="0">
              <a:solidFill>
                <a:schemeClr val="bg1"/>
              </a:solidFill>
              <a:latin typeface="UEFA Supercup" panose="02000503000000020003" pitchFamily="50" charset="0"/>
            </a:endParaRPr>
          </a:p>
        </p:txBody>
      </p:sp>
      <p:pic>
        <p:nvPicPr>
          <p:cNvPr id="1026" name="Picture 2" descr="Tryskání, pískování a sweeping kovů | MetalProtection.cz">
            <a:extLst>
              <a:ext uri="{FF2B5EF4-FFF2-40B4-BE49-F238E27FC236}">
                <a16:creationId xmlns:a16="http://schemas.microsoft.com/office/drawing/2014/main" id="{51156604-C635-2208-A5DB-CBDA3FBDF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FCB82AAB-BC3C-E952-954F-50863A849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6460" y="122301"/>
            <a:ext cx="1919319" cy="25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51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0848036-7688-4158-8228-679DFBC564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E0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6768F18-58BD-4404-8869-6054A4E1BA42}"/>
              </a:ext>
            </a:extLst>
          </p:cNvPr>
          <p:cNvSpPr txBox="1"/>
          <p:nvPr/>
        </p:nvSpPr>
        <p:spPr>
          <a:xfrm>
            <a:off x="0" y="37896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UEFA Supercup" panose="02000503000000020003" pitchFamily="50" charset="0"/>
              </a:rPr>
              <a:t>www.fortemix.cz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361493-50C7-4074-A24B-A796AE4D8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4607" y="2578039"/>
            <a:ext cx="4582785" cy="5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35759"/>
      </p:ext>
    </p:extLst>
  </p:cSld>
  <p:clrMapOvr>
    <a:masterClrMapping/>
  </p:clrMapOvr>
  <p:transition spd="slow"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8F425D2-BA15-405A-9C91-68A8F3B0B9C2}"/>
              </a:ext>
            </a:extLst>
          </p:cNvPr>
          <p:cNvSpPr txBox="1"/>
          <p:nvPr/>
        </p:nvSpPr>
        <p:spPr>
          <a:xfrm>
            <a:off x="685800" y="655320"/>
            <a:ext cx="11085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UEFA Supercup" panose="02000503000000020003" pitchFamily="50" charset="0"/>
              </a:rPr>
              <a:t>Case study – střešní krytina z PVC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E0E2C80-A2F7-4CFB-B52D-F81111967405}"/>
              </a:ext>
            </a:extLst>
          </p:cNvPr>
          <p:cNvSpPr/>
          <p:nvPr/>
        </p:nvSpPr>
        <p:spPr>
          <a:xfrm>
            <a:off x="0" y="1535017"/>
            <a:ext cx="12192000" cy="5497309"/>
          </a:xfrm>
          <a:prstGeom prst="rect">
            <a:avLst/>
          </a:prstGeom>
          <a:solidFill>
            <a:srgbClr val="CE0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ot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0ACAFAC-802B-4319-B234-DD06B977C39E}"/>
              </a:ext>
            </a:extLst>
          </p:cNvPr>
          <p:cNvSpPr txBox="1"/>
          <p:nvPr/>
        </p:nvSpPr>
        <p:spPr>
          <a:xfrm>
            <a:off x="51730" y="1700675"/>
            <a:ext cx="562356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Proč to dělat? Používáme materiál jinak skládkovaný, nahrazujeme plech, využíváme levný materiál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 Výhody odpadu? Levnější vstup, dosažitelná dobrá cena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Problémy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Různorodá kvalita, nutno míchat šarže, vlhkost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Volatilita dodávek v roce i mezi roky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Měď atd. ulpívající na šneku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Barevné nejednotnosti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Náročný klient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Byrokracie odpadového hospodářství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bg1"/>
                </a:solidFill>
                <a:latin typeface="UEFA Supercup" panose="02000503000000020003" pitchFamily="50" charset="0"/>
              </a:rPr>
              <a:t>Legislativa zejm. REACH atd. </a:t>
            </a: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FCB82AAB-BC3C-E952-954F-50863A849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6460" y="122301"/>
            <a:ext cx="1919319" cy="251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30BB47-1798-024E-B514-DBAF7FD7E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19" y="1645038"/>
            <a:ext cx="6338759" cy="421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960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495</Words>
  <Application>Microsoft Office PowerPoint</Application>
  <PresentationFormat>Širokoúhlá obrazovka</PresentationFormat>
  <Paragraphs>58</Paragraphs>
  <Slides>9</Slides>
  <Notes>6</Notes>
  <HiddenSlides>3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Nikola Hrušková</dc:creator>
  <cp:lastModifiedBy>Adam Milata</cp:lastModifiedBy>
  <cp:revision>57</cp:revision>
  <dcterms:created xsi:type="dcterms:W3CDTF">2023-08-21T08:26:10Z</dcterms:created>
  <dcterms:modified xsi:type="dcterms:W3CDTF">2024-04-17T07:48:05Z</dcterms:modified>
</cp:coreProperties>
</file>